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60" r:id="rId3"/>
    <p:sldId id="269" r:id="rId4"/>
    <p:sldId id="257" r:id="rId5"/>
    <p:sldId id="263" r:id="rId6"/>
    <p:sldId id="258" r:id="rId7"/>
    <p:sldId id="266" r:id="rId8"/>
    <p:sldId id="259" r:id="rId9"/>
    <p:sldId id="267" r:id="rId10"/>
    <p:sldId id="268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778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25826771653542"/>
          <c:y val="2.9100529100529099E-2"/>
          <c:w val="0.69374173228346458"/>
          <c:h val="0.941798941798941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</c:dPt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Community Members</c:v>
                </c:pt>
                <c:pt idx="1">
                  <c:v>Employees</c:v>
                </c:pt>
                <c:pt idx="2">
                  <c:v>Students</c:v>
                </c:pt>
                <c:pt idx="3">
                  <c:v>Parents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</c:v>
                </c:pt>
                <c:pt idx="1">
                  <c:v>596</c:v>
                </c:pt>
                <c:pt idx="2">
                  <c:v>157</c:v>
                </c:pt>
                <c:pt idx="3">
                  <c:v>1990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3712512"/>
        <c:axId val="23716608"/>
      </c:barChart>
      <c:catAx>
        <c:axId val="23712512"/>
        <c:scaling>
          <c:orientation val="minMax"/>
        </c:scaling>
        <c:delete val="0"/>
        <c:axPos val="l"/>
        <c:majorTickMark val="none"/>
        <c:minorTickMark val="none"/>
        <c:tickLblPos val="nextTo"/>
        <c:crossAx val="23716608"/>
        <c:crosses val="autoZero"/>
        <c:auto val="1"/>
        <c:lblAlgn val="ctr"/>
        <c:lblOffset val="100"/>
        <c:noMultiLvlLbl val="0"/>
      </c:catAx>
      <c:valAx>
        <c:axId val="23716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3712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179292929292928"/>
          <c:y val="0.16603535353535354"/>
          <c:w val="0.68308080808080807"/>
          <c:h val="0.6830808080808080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Respondents</c:v>
                </c:pt>
              </c:strCache>
            </c:strRef>
          </c:tx>
          <c:dLbls>
            <c:numFmt formatCode="0.0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Parents</c:v>
                </c:pt>
                <c:pt idx="1">
                  <c:v>Students</c:v>
                </c:pt>
                <c:pt idx="2">
                  <c:v>Employees</c:v>
                </c:pt>
                <c:pt idx="3">
                  <c:v>Community Members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1990</c:v>
                </c:pt>
                <c:pt idx="1">
                  <c:v>157</c:v>
                </c:pt>
                <c:pt idx="2">
                  <c:v>596</c:v>
                </c:pt>
                <c:pt idx="3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38"/>
      </c:pieChart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1st Choice</c:v>
                </c:pt>
              </c:strCache>
            </c:strRef>
          </c:tx>
          <c:invertIfNegative val="0"/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Draft 1                    Aug. 8 Start</c:v>
                </c:pt>
                <c:pt idx="1">
                  <c:v>Draft 2                              Aug. 13 Start</c:v>
                </c:pt>
                <c:pt idx="2">
                  <c:v>Draft 3                         Aug. 22 Start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529</c:v>
                </c:pt>
                <c:pt idx="1">
                  <c:v>662</c:v>
                </c:pt>
                <c:pt idx="2">
                  <c:v>1649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2nd Choice</c:v>
                </c:pt>
              </c:strCache>
            </c:strRef>
          </c:tx>
          <c:invertIfNegative val="0"/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Draft 1                    Aug. 8 Start</c:v>
                </c:pt>
                <c:pt idx="1">
                  <c:v>Draft 2                              Aug. 13 Start</c:v>
                </c:pt>
                <c:pt idx="2">
                  <c:v>Draft 3                         Aug. 22 Start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346</c:v>
                </c:pt>
                <c:pt idx="1">
                  <c:v>1995</c:v>
                </c:pt>
                <c:pt idx="2">
                  <c:v>499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3rd Choice</c:v>
                </c:pt>
              </c:strCache>
            </c:strRef>
          </c:tx>
          <c:invertIfNegative val="0"/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Draft 1                    Aug. 8 Start</c:v>
                </c:pt>
                <c:pt idx="1">
                  <c:v>Draft 2                              Aug. 13 Start</c:v>
                </c:pt>
                <c:pt idx="2">
                  <c:v>Draft 3                         Aug. 22 Start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1965</c:v>
                </c:pt>
                <c:pt idx="1">
                  <c:v>183</c:v>
                </c:pt>
                <c:pt idx="2">
                  <c:v>692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051520"/>
        <c:axId val="27053056"/>
      </c:barChart>
      <c:catAx>
        <c:axId val="27051520"/>
        <c:scaling>
          <c:orientation val="minMax"/>
        </c:scaling>
        <c:delete val="0"/>
        <c:axPos val="b"/>
        <c:majorTickMark val="none"/>
        <c:minorTickMark val="none"/>
        <c:tickLblPos val="nextTo"/>
        <c:crossAx val="27053056"/>
        <c:crosses val="autoZero"/>
        <c:auto val="1"/>
        <c:lblAlgn val="ctr"/>
        <c:lblOffset val="100"/>
        <c:noMultiLvlLbl val="0"/>
      </c:catAx>
      <c:valAx>
        <c:axId val="27053056"/>
        <c:scaling>
          <c:orientation val="minMax"/>
        </c:scaling>
        <c:delete val="1"/>
        <c:axPos val="l"/>
        <c:numFmt formatCode="#,##0" sourceLinked="0"/>
        <c:majorTickMark val="none"/>
        <c:minorTickMark val="none"/>
        <c:tickLblPos val="nextTo"/>
        <c:crossAx val="2705152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6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29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5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4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51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3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2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6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3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8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CD33-2340-406B-98A8-AB7FBAA13F71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7F5FA-4677-48AF-83D3-1E600E7C5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4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662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2012-13 Calendar Development Survey Results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62400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Survey Start Date: June 30, 2011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Survey End Date: July 11, 2011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Total Responses: 2,840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85800"/>
            <a:ext cx="914400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09" y="1371600"/>
            <a:ext cx="914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457200"/>
            <a:ext cx="9144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943600"/>
            <a:ext cx="9144000" cy="4572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Other Common Themes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417638"/>
            <a:ext cx="8229600" cy="52117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Rationale requested for </a:t>
            </a:r>
            <a:r>
              <a:rPr lang="en-US" sz="2200" dirty="0"/>
              <a:t>considering </a:t>
            </a:r>
            <a:r>
              <a:rPr lang="en-US" sz="2200" dirty="0" smtClean="0"/>
              <a:t>an earlier </a:t>
            </a:r>
            <a:r>
              <a:rPr lang="en-US" sz="2200" dirty="0"/>
              <a:t>start date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Many comments favoring post Labor Day start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Several teachers commented about the need for a teacher work day following each 9-week quarter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Desire to keep Spring Break the first full week in April, as in the past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How will differing schedules between ACPS and CCS affect CATEC? How will differing schedules between ACPS and area colleges affect high school seniors who want to take college courses?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/>
              <a:t>No day reserved for parent/teacher conferences: Are conferences expected to take place only in the evenings</a:t>
            </a:r>
            <a:r>
              <a:rPr lang="en-US" sz="2200" dirty="0" smtClean="0"/>
              <a:t>?</a:t>
            </a:r>
          </a:p>
          <a:p>
            <a:pPr algn="r">
              <a:spcAft>
                <a:spcPts val="1200"/>
              </a:spcAft>
              <a:buClr>
                <a:schemeClr val="accent1"/>
              </a:buClr>
            </a:pPr>
            <a:endParaRPr lang="en-US" sz="2200" dirty="0" smtClean="0">
              <a:solidFill>
                <a:schemeClr val="accent1"/>
              </a:solidFill>
            </a:endParaRPr>
          </a:p>
          <a:p>
            <a:pPr algn="r">
              <a:spcAft>
                <a:spcPts val="1200"/>
              </a:spcAft>
              <a:buClr>
                <a:schemeClr val="accent1"/>
              </a:buClr>
            </a:pPr>
            <a:r>
              <a:rPr lang="en-US" sz="2200" dirty="0" smtClean="0">
                <a:solidFill>
                  <a:schemeClr val="accent1"/>
                </a:solidFill>
              </a:rPr>
              <a:t>Continued on next slide …</a:t>
            </a:r>
          </a:p>
        </p:txBody>
      </p:sp>
    </p:spTree>
    <p:extLst>
      <p:ext uri="{BB962C8B-B14F-4D97-AF65-F5344CB8AC3E}">
        <p14:creationId xmlns:p14="http://schemas.microsoft.com/office/powerpoint/2010/main" val="369185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Other Common Themes (Cont’d)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417638"/>
            <a:ext cx="8229600" cy="52117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/>
              <a:t>Winter Break: Lots of support (especially from teachers) </a:t>
            </a:r>
            <a:r>
              <a:rPr lang="en-US" sz="2200" dirty="0" smtClean="0"/>
              <a:t>for </a:t>
            </a:r>
            <a:r>
              <a:rPr lang="en-US" sz="2200" dirty="0"/>
              <a:t>a traditional 2-week </a:t>
            </a:r>
            <a:r>
              <a:rPr lang="en-US" sz="2200" dirty="0" smtClean="0"/>
              <a:t>break; almost </a:t>
            </a:r>
            <a:r>
              <a:rPr lang="en-US" sz="2200" dirty="0"/>
              <a:t>as much support </a:t>
            </a:r>
            <a:r>
              <a:rPr lang="en-US" sz="2200" dirty="0" smtClean="0"/>
              <a:t>for </a:t>
            </a:r>
            <a:r>
              <a:rPr lang="en-US" sz="2200" dirty="0"/>
              <a:t>a slightly shorter break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Several comments favoring May dismissal as a means to minimize unproductive instructional time following SOL testing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Consider building in inclement weather days rather than tacking them onto the end of the school year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Consider phasing in an earlier start date over the course of two years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Consider shorter summers and longer school year breaks to limit academic disruption; several mentions of year-round school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200" dirty="0" smtClean="0"/>
              <a:t>Several comments suggesting an amalgamation of the three drafts</a:t>
            </a:r>
          </a:p>
        </p:txBody>
      </p:sp>
    </p:spTree>
    <p:extLst>
      <p:ext uri="{BB962C8B-B14F-4D97-AF65-F5344CB8AC3E}">
        <p14:creationId xmlns:p14="http://schemas.microsoft.com/office/powerpoint/2010/main" val="263307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Survey Respondents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6253498"/>
              </p:ext>
            </p:extLst>
          </p:nvPr>
        </p:nvGraphicFramePr>
        <p:xfrm>
          <a:off x="457200" y="1600200"/>
          <a:ext cx="5715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109827"/>
              </p:ext>
            </p:extLst>
          </p:nvPr>
        </p:nvGraphicFramePr>
        <p:xfrm>
          <a:off x="3657600" y="1600200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21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Overall Calendar Rankings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334646"/>
              </p:ext>
            </p:extLst>
          </p:nvPr>
        </p:nvGraphicFramePr>
        <p:xfrm>
          <a:off x="457200" y="16002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092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butler\Desktop\2012-13 Draft Calendars_063011_Pag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6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85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Draft 1 - Aug. 8 Start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501306"/>
              </p:ext>
            </p:extLst>
          </p:nvPr>
        </p:nvGraphicFramePr>
        <p:xfrm>
          <a:off x="457200" y="1219200"/>
          <a:ext cx="8229600" cy="5364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Common</a:t>
                      </a:r>
                      <a:r>
                        <a:rPr lang="en-US" sz="2800" b="0" baseline="0" dirty="0" smtClean="0"/>
                        <a:t> Likes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Common Dislikes</a:t>
                      </a:r>
                      <a:endParaRPr lang="en-US" sz="2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Full day off before Thanksgiving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Early start interferes with summer camps, sports and enrichment activities; teen employment; family vacations; and professional development opportunities for teachers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High</a:t>
                      </a:r>
                      <a:r>
                        <a:rPr lang="en-US" sz="1800" baseline="0" dirty="0" smtClean="0"/>
                        <a:t> school exams prior to Winter Break</a:t>
                      </a:r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 about</a:t>
                      </a:r>
                      <a:r>
                        <a:rPr lang="en-US" sz="1800" baseline="0" dirty="0" smtClean="0"/>
                        <a:t> effect of extreme heat </a:t>
                      </a:r>
                      <a:br>
                        <a:rPr lang="en-US" sz="1800" baseline="0" dirty="0" smtClean="0"/>
                      </a:br>
                      <a:r>
                        <a:rPr lang="en-US" sz="1800" baseline="0" dirty="0" smtClean="0"/>
                        <a:t>on school cooling costs, long rides on buses without AC, and instructional time</a:t>
                      </a:r>
                      <a:endParaRPr lang="en-US" sz="18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Equal number of days in each quarter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Too few </a:t>
                      </a:r>
                      <a:r>
                        <a:rPr lang="en-US" sz="1800" baseline="0" dirty="0" smtClean="0"/>
                        <a:t>teacher work days before start of school; no teacher work day after last quarter</a:t>
                      </a:r>
                      <a:endParaRPr lang="en-US" sz="18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Teacher work day following each quarter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Winter break too long: Difficult for working parents and disruptive to learning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Pre-Memorial</a:t>
                      </a:r>
                      <a:r>
                        <a:rPr lang="en-US" sz="1800" baseline="0" dirty="0" smtClean="0"/>
                        <a:t> Day</a:t>
                      </a:r>
                      <a:r>
                        <a:rPr lang="en-US" sz="1800" dirty="0" smtClean="0"/>
                        <a:t> dismissal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Misalignment</a:t>
                      </a:r>
                      <a:r>
                        <a:rPr lang="en-US" sz="1800" baseline="0" dirty="0" smtClean="0"/>
                        <a:t> with other area school and preschool schedules</a:t>
                      </a:r>
                      <a:endParaRPr lang="en-US" sz="18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53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abutler\Desktop\2012-13 Draft Calendars_063011_Pag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6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39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Draft 2 - Aug. 13 Start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017980"/>
              </p:ext>
            </p:extLst>
          </p:nvPr>
        </p:nvGraphicFramePr>
        <p:xfrm>
          <a:off x="457200" y="1397000"/>
          <a:ext cx="8229600" cy="4638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 smtClean="0"/>
                        <a:t>Common</a:t>
                      </a:r>
                      <a:r>
                        <a:rPr lang="en-US" sz="2800" b="0" i="0" baseline="0" dirty="0" smtClean="0"/>
                        <a:t> Likes</a:t>
                      </a:r>
                      <a:endParaRPr lang="en-US" sz="28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dirty="0" smtClean="0"/>
                        <a:t>Common Dislikes</a:t>
                      </a:r>
                      <a:endParaRPr lang="en-US" sz="2800" b="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High</a:t>
                      </a:r>
                      <a:r>
                        <a:rPr lang="en-US" sz="1800" baseline="0" dirty="0" smtClean="0"/>
                        <a:t> school exams prior to Winter Break</a:t>
                      </a:r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Half-day</a:t>
                      </a:r>
                      <a:r>
                        <a:rPr lang="en-US" sz="1800" baseline="0" dirty="0" smtClean="0"/>
                        <a:t> before Thanksgiving</a:t>
                      </a:r>
                      <a:endParaRPr lang="en-US" sz="18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More “New Teacher” days prior 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to start of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Half-days in general: Difficult</a:t>
                      </a:r>
                      <a:r>
                        <a:rPr lang="en-US" sz="1800" baseline="0" dirty="0" smtClean="0"/>
                        <a:t> for working parents, high absentee rate, and ineffective use of instructional time and resources</a:t>
                      </a:r>
                      <a:endParaRPr lang="en-US" sz="18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Some teachers</a:t>
                      </a:r>
                      <a:r>
                        <a:rPr lang="en-US" sz="1800" baseline="0" dirty="0" smtClean="0"/>
                        <a:t> favored the use of half days for much needed PLC time</a:t>
                      </a:r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No teacher work day after Quarter 3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Mid-May</a:t>
                      </a:r>
                      <a:r>
                        <a:rPr lang="en-US" sz="1800" baseline="0" dirty="0" smtClean="0"/>
                        <a:t> dismissal: Area childcare and camp schedules are not active until June</a:t>
                      </a:r>
                      <a:endParaRPr lang="en-US" sz="18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Varied number of</a:t>
                      </a:r>
                      <a:r>
                        <a:rPr lang="en-US" sz="1800" baseline="0" dirty="0" smtClean="0"/>
                        <a:t> days in each quarter; n</a:t>
                      </a:r>
                      <a:r>
                        <a:rPr lang="en-US" sz="1800" dirty="0" smtClean="0"/>
                        <a:t>ot enough</a:t>
                      </a:r>
                      <a:r>
                        <a:rPr lang="en-US" sz="1800" baseline="0" dirty="0" smtClean="0"/>
                        <a:t> days in Quarter 4</a:t>
                      </a:r>
                      <a:endParaRPr lang="en-US" sz="18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Misalignment</a:t>
                      </a:r>
                      <a:r>
                        <a:rPr lang="en-US" sz="1800" baseline="0" dirty="0" smtClean="0"/>
                        <a:t> with other area school and preschool schedules</a:t>
                      </a:r>
                      <a:endParaRPr lang="en-US" sz="18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83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abutler\Desktop\2012-13 Draft Calendars_063011_Pag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6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99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Draft 3 - Aug. 22 Start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776448"/>
              </p:ext>
            </p:extLst>
          </p:nvPr>
        </p:nvGraphicFramePr>
        <p:xfrm>
          <a:off x="457200" y="1397000"/>
          <a:ext cx="8229600" cy="3230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Common</a:t>
                      </a:r>
                      <a:r>
                        <a:rPr lang="en-US" sz="2800" b="0" baseline="0" dirty="0" smtClean="0"/>
                        <a:t> Likes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Common Dislikes</a:t>
                      </a:r>
                      <a:endParaRPr lang="en-US" sz="2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Commonality with other area school and preschool schedules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Half-day</a:t>
                      </a:r>
                      <a:r>
                        <a:rPr lang="en-US" sz="2000" baseline="0" dirty="0" smtClean="0"/>
                        <a:t> before Thanksgiving</a:t>
                      </a:r>
                      <a:endParaRPr lang="en-US" sz="20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Mid-week start 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Half-days in general: Difficult</a:t>
                      </a:r>
                      <a:r>
                        <a:rPr lang="en-US" sz="2000" baseline="0" dirty="0" smtClean="0"/>
                        <a:t> for working parents, high absentee rate, and ineffective use of instructional time and resources</a:t>
                      </a:r>
                      <a:endParaRPr lang="en-US" sz="20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Some teachers</a:t>
                      </a:r>
                      <a:r>
                        <a:rPr lang="en-US" sz="2000" baseline="0" dirty="0" smtClean="0"/>
                        <a:t> favored the use of half days for much needed PLC time</a:t>
                      </a:r>
                      <a:endParaRPr lang="en-US" sz="2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Ending the first semester after Winter</a:t>
                      </a:r>
                      <a:r>
                        <a:rPr lang="en-US" sz="2000" baseline="0" dirty="0" smtClean="0"/>
                        <a:t> Break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7200" y="5486401"/>
            <a:ext cx="8229600" cy="761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 smtClean="0">
                <a:solidFill>
                  <a:schemeClr val="accent2"/>
                </a:solidFill>
              </a:rPr>
              <a:t>NOTE: </a:t>
            </a:r>
            <a:r>
              <a:rPr lang="en-US" sz="2000" dirty="0" smtClean="0"/>
              <a:t>There was some confusion </a:t>
            </a:r>
            <a:r>
              <a:rPr lang="en-US" sz="2000" dirty="0"/>
              <a:t>about </a:t>
            </a:r>
            <a:r>
              <a:rPr lang="en-US" sz="2000" dirty="0" smtClean="0"/>
              <a:t>why May 31 was not allocated as </a:t>
            </a:r>
            <a:r>
              <a:rPr lang="en-US" sz="2000" dirty="0"/>
              <a:t>a professional learning </a:t>
            </a:r>
            <a:r>
              <a:rPr lang="en-US" sz="2000" dirty="0" smtClean="0"/>
              <a:t>day/make-up day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86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ngles">
    <a:dk1>
      <a:srgbClr val="000000"/>
    </a:dk1>
    <a:lt1>
      <a:srgbClr val="FFFFFF"/>
    </a:lt1>
    <a:dk2>
      <a:srgbClr val="434342"/>
    </a:dk2>
    <a:lt2>
      <a:srgbClr val="CDD7D9"/>
    </a:lt2>
    <a:accent1>
      <a:srgbClr val="797B7E"/>
    </a:accent1>
    <a:accent2>
      <a:srgbClr val="F96A1B"/>
    </a:accent2>
    <a:accent3>
      <a:srgbClr val="08A1D9"/>
    </a:accent3>
    <a:accent4>
      <a:srgbClr val="7C984A"/>
    </a:accent4>
    <a:accent5>
      <a:srgbClr val="C2AD8D"/>
    </a:accent5>
    <a:accent6>
      <a:srgbClr val="506E94"/>
    </a:accent6>
    <a:hlink>
      <a:srgbClr val="5F5F5F"/>
    </a:hlink>
    <a:folHlink>
      <a:srgbClr val="969696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ngles">
    <a:dk1>
      <a:srgbClr val="000000"/>
    </a:dk1>
    <a:lt1>
      <a:srgbClr val="FFFFFF"/>
    </a:lt1>
    <a:dk2>
      <a:srgbClr val="434342"/>
    </a:dk2>
    <a:lt2>
      <a:srgbClr val="CDD7D9"/>
    </a:lt2>
    <a:accent1>
      <a:srgbClr val="797B7E"/>
    </a:accent1>
    <a:accent2>
      <a:srgbClr val="F96A1B"/>
    </a:accent2>
    <a:accent3>
      <a:srgbClr val="08A1D9"/>
    </a:accent3>
    <a:accent4>
      <a:srgbClr val="7C984A"/>
    </a:accent4>
    <a:accent5>
      <a:srgbClr val="C2AD8D"/>
    </a:accent5>
    <a:accent6>
      <a:srgbClr val="506E94"/>
    </a:accent6>
    <a:hlink>
      <a:srgbClr val="5F5F5F"/>
    </a:hlink>
    <a:folHlink>
      <a:srgbClr val="969696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909</TotalTime>
  <Words>535</Words>
  <Application>Microsoft Office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2012-13 Calendar Development Survey Results</vt:lpstr>
      <vt:lpstr>Survey Respondents</vt:lpstr>
      <vt:lpstr>Overall Calendar Rankings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135</cp:revision>
  <dcterms:created xsi:type="dcterms:W3CDTF">2011-07-27T15:07:16Z</dcterms:created>
  <dcterms:modified xsi:type="dcterms:W3CDTF">2011-08-01T18:35:15Z</dcterms:modified>
</cp:coreProperties>
</file>